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3" r:id="rId1"/>
  </p:sldMasterIdLst>
  <p:sldIdLst>
    <p:sldId id="256" r:id="rId2"/>
    <p:sldId id="257" r:id="rId3"/>
    <p:sldId id="258" r:id="rId4"/>
    <p:sldId id="259" r:id="rId5"/>
    <p:sldId id="260" r:id="rId6"/>
    <p:sldId id="263" r:id="rId7"/>
    <p:sldId id="264" r:id="rId8"/>
    <p:sldId id="265" r:id="rId9"/>
    <p:sldId id="266" r:id="rId10"/>
    <p:sldId id="271" r:id="rId11"/>
    <p:sldId id="272"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9270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2882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9028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2748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79653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3587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01726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944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425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2267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311021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381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117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4896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560518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646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684740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685888"/>
            <a:ext cx="7766936" cy="1646302"/>
          </a:xfrm>
        </p:spPr>
        <p:txBody>
          <a:bodyPr/>
          <a:lstStyle/>
          <a:p>
            <a:r>
              <a:rPr lang="en-US" b="1" dirty="0" smtClean="0">
                <a:solidFill>
                  <a:schemeClr val="accent2"/>
                </a:solidFill>
              </a:rPr>
              <a:t>Equipping Our </a:t>
            </a:r>
            <a:r>
              <a:rPr lang="en-US" b="1" dirty="0" smtClean="0">
                <a:solidFill>
                  <a:schemeClr val="accent2"/>
                </a:solidFill>
              </a:rPr>
              <a:t/>
            </a:r>
            <a:br>
              <a:rPr lang="en-US" b="1" dirty="0" smtClean="0">
                <a:solidFill>
                  <a:schemeClr val="accent2"/>
                </a:solidFill>
              </a:rPr>
            </a:br>
            <a:r>
              <a:rPr lang="en-US" b="1" dirty="0" smtClean="0">
                <a:solidFill>
                  <a:schemeClr val="accent2"/>
                </a:solidFill>
              </a:rPr>
              <a:t>Spiritual Toolbox </a:t>
            </a:r>
            <a:r>
              <a:rPr lang="en-US" b="1" dirty="0" smtClean="0">
                <a:solidFill>
                  <a:schemeClr val="tx1"/>
                </a:solidFill>
              </a:rPr>
              <a:t/>
            </a:r>
            <a:br>
              <a:rPr lang="en-US" b="1" dirty="0" smtClean="0">
                <a:solidFill>
                  <a:schemeClr val="tx1"/>
                </a:solidFill>
              </a:rPr>
            </a:br>
            <a:r>
              <a:rPr lang="en-US" b="1" dirty="0" smtClean="0">
                <a:solidFill>
                  <a:schemeClr val="tx1"/>
                </a:solidFill>
              </a:rPr>
              <a:t>T</a:t>
            </a:r>
            <a:r>
              <a:rPr lang="en-US" b="1" dirty="0" smtClean="0">
                <a:solidFill>
                  <a:schemeClr val="tx1"/>
                </a:solidFill>
              </a:rPr>
              <a:t>he </a:t>
            </a:r>
            <a:r>
              <a:rPr lang="en-US" b="1" dirty="0" smtClean="0">
                <a:solidFill>
                  <a:schemeClr val="tx1"/>
                </a:solidFill>
              </a:rPr>
              <a:t>Practice of </a:t>
            </a:r>
            <a:r>
              <a:rPr lang="en-US" b="1" dirty="0" smtClean="0">
                <a:solidFill>
                  <a:schemeClr val="tx1"/>
                </a:solidFill>
              </a:rPr>
              <a:t>Self-Examination</a:t>
            </a:r>
            <a:endParaRPr lang="en-US" b="1" dirty="0">
              <a:solidFill>
                <a:schemeClr val="tx1"/>
              </a:solidFill>
            </a:endParaRPr>
          </a:p>
        </p:txBody>
      </p:sp>
      <p:sp>
        <p:nvSpPr>
          <p:cNvPr id="3" name="Subtitle 2"/>
          <p:cNvSpPr>
            <a:spLocks noGrp="1"/>
          </p:cNvSpPr>
          <p:nvPr>
            <p:ph type="subTitle" idx="1"/>
          </p:nvPr>
        </p:nvSpPr>
        <p:spPr>
          <a:xfrm>
            <a:off x="1507067" y="4529135"/>
            <a:ext cx="7766936" cy="1096899"/>
          </a:xfrm>
        </p:spPr>
        <p:txBody>
          <a:bodyPr>
            <a:normAutofit lnSpcReduction="10000"/>
          </a:bodyPr>
          <a:lstStyle/>
          <a:p>
            <a:r>
              <a:rPr lang="en-US" sz="3600" b="1" dirty="0" smtClean="0">
                <a:solidFill>
                  <a:schemeClr val="accent1">
                    <a:lumMod val="50000"/>
                  </a:schemeClr>
                </a:solidFill>
              </a:rPr>
              <a:t>Daily Examen, Confession &amp; Awareness</a:t>
            </a:r>
            <a:endParaRPr lang="en-US" sz="3600" b="1" dirty="0">
              <a:solidFill>
                <a:schemeClr val="accent1">
                  <a:lumMod val="50000"/>
                </a:schemeClr>
              </a:solidFill>
            </a:endParaRPr>
          </a:p>
        </p:txBody>
      </p:sp>
    </p:spTree>
    <p:extLst>
      <p:ext uri="{BB962C8B-B14F-4D97-AF65-F5344CB8AC3E}">
        <p14:creationId xmlns:p14="http://schemas.microsoft.com/office/powerpoint/2010/main" val="1493038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23207"/>
            <a:ext cx="8596668" cy="5486400"/>
          </a:xfrm>
        </p:spPr>
        <p:txBody>
          <a:bodyPr>
            <a:normAutofit fontScale="92500" lnSpcReduction="20000"/>
          </a:bodyPr>
          <a:lstStyle/>
          <a:p>
            <a:r>
              <a:rPr lang="en-US" sz="2800" dirty="0" smtClean="0">
                <a:solidFill>
                  <a:schemeClr val="accent1">
                    <a:lumMod val="75000"/>
                  </a:schemeClr>
                </a:solidFill>
              </a:rPr>
              <a:t>Methods…</a:t>
            </a:r>
          </a:p>
          <a:p>
            <a:pPr lvl="1"/>
            <a:r>
              <a:rPr lang="en-US" sz="2600" dirty="0" smtClean="0"/>
              <a:t>Life-Review</a:t>
            </a:r>
          </a:p>
          <a:p>
            <a:pPr lvl="1"/>
            <a:r>
              <a:rPr lang="en-US" sz="2600" dirty="0" smtClean="0"/>
              <a:t>Daily Examen</a:t>
            </a:r>
          </a:p>
          <a:p>
            <a:pPr lvl="1"/>
            <a:r>
              <a:rPr lang="en-US" sz="2600" dirty="0" smtClean="0"/>
              <a:t>Meeting with a Fellow Pilgrim</a:t>
            </a:r>
          </a:p>
          <a:p>
            <a:pPr lvl="1"/>
            <a:r>
              <a:rPr lang="en-US" sz="2600" dirty="0" smtClean="0"/>
              <a:t>Sacrament of Penance &amp; Reconciliation</a:t>
            </a:r>
          </a:p>
          <a:p>
            <a:pPr lvl="1"/>
            <a:endParaRPr lang="en-US" sz="2600" dirty="0"/>
          </a:p>
          <a:p>
            <a:r>
              <a:rPr lang="en-US" sz="2800" dirty="0" smtClean="0">
                <a:solidFill>
                  <a:schemeClr val="accent1">
                    <a:lumMod val="75000"/>
                  </a:schemeClr>
                </a:solidFill>
              </a:rPr>
              <a:t>Daily Examen…</a:t>
            </a:r>
          </a:p>
          <a:p>
            <a:pPr lvl="1"/>
            <a:r>
              <a:rPr lang="en-US" sz="2600" dirty="0" smtClean="0">
                <a:solidFill>
                  <a:schemeClr val="accent1">
                    <a:lumMod val="75000"/>
                  </a:schemeClr>
                </a:solidFill>
              </a:rPr>
              <a:t>Stillness</a:t>
            </a:r>
            <a:r>
              <a:rPr lang="en-US" sz="2600" dirty="0" smtClean="0"/>
              <a:t> [Presence]</a:t>
            </a:r>
          </a:p>
          <a:p>
            <a:pPr lvl="1"/>
            <a:r>
              <a:rPr lang="en-US" sz="2600" dirty="0" smtClean="0">
                <a:solidFill>
                  <a:schemeClr val="accent1">
                    <a:lumMod val="75000"/>
                  </a:schemeClr>
                </a:solidFill>
              </a:rPr>
              <a:t>Gratitude</a:t>
            </a:r>
            <a:r>
              <a:rPr lang="en-US" sz="2600" dirty="0" smtClean="0"/>
              <a:t> [Thanks]</a:t>
            </a:r>
          </a:p>
          <a:p>
            <a:pPr lvl="1"/>
            <a:r>
              <a:rPr lang="en-US" sz="2600" dirty="0" smtClean="0">
                <a:solidFill>
                  <a:schemeClr val="accent1">
                    <a:lumMod val="75000"/>
                  </a:schemeClr>
                </a:solidFill>
              </a:rPr>
              <a:t>Looking Back on the Day</a:t>
            </a:r>
            <a:r>
              <a:rPr lang="en-US" sz="2600" dirty="0" smtClean="0"/>
              <a:t> [Review]</a:t>
            </a:r>
          </a:p>
          <a:p>
            <a:pPr lvl="1"/>
            <a:r>
              <a:rPr lang="en-US" sz="2600" dirty="0" smtClean="0">
                <a:solidFill>
                  <a:schemeClr val="accent1">
                    <a:lumMod val="75000"/>
                  </a:schemeClr>
                </a:solidFill>
              </a:rPr>
              <a:t>Sorrow-Forgiveness</a:t>
            </a:r>
            <a:r>
              <a:rPr lang="en-US" sz="2600" dirty="0" smtClean="0"/>
              <a:t> [Contrition]</a:t>
            </a:r>
          </a:p>
          <a:p>
            <a:pPr lvl="1"/>
            <a:r>
              <a:rPr lang="en-US" sz="2600" dirty="0" smtClean="0">
                <a:solidFill>
                  <a:schemeClr val="accent1">
                    <a:lumMod val="75000"/>
                  </a:schemeClr>
                </a:solidFill>
              </a:rPr>
              <a:t>Hope for Tomorrow-A New Day</a:t>
            </a:r>
            <a:r>
              <a:rPr lang="en-US" sz="2600" dirty="0" smtClean="0"/>
              <a:t> [Grace]</a:t>
            </a:r>
            <a:endParaRPr lang="en-US" sz="2600" dirty="0"/>
          </a:p>
        </p:txBody>
      </p:sp>
    </p:spTree>
    <p:extLst>
      <p:ext uri="{BB962C8B-B14F-4D97-AF65-F5344CB8AC3E}">
        <p14:creationId xmlns:p14="http://schemas.microsoft.com/office/powerpoint/2010/main" val="906544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5251"/>
          </a:xfrm>
        </p:spPr>
        <p:txBody>
          <a:bodyPr/>
          <a:lstStyle/>
          <a:p>
            <a:r>
              <a:rPr lang="en-US" dirty="0" smtClean="0"/>
              <a:t>Examination of Consciousness</a:t>
            </a:r>
            <a:endParaRPr lang="en-US" dirty="0"/>
          </a:p>
        </p:txBody>
      </p:sp>
      <p:sp>
        <p:nvSpPr>
          <p:cNvPr id="3" name="Content Placeholder 2"/>
          <p:cNvSpPr>
            <a:spLocks noGrp="1"/>
          </p:cNvSpPr>
          <p:nvPr>
            <p:ph idx="1"/>
          </p:nvPr>
        </p:nvSpPr>
        <p:spPr>
          <a:xfrm>
            <a:off x="677334" y="1512917"/>
            <a:ext cx="8596668" cy="4979324"/>
          </a:xfrm>
        </p:spPr>
        <p:txBody>
          <a:bodyPr>
            <a:normAutofit/>
          </a:bodyPr>
          <a:lstStyle/>
          <a:p>
            <a:r>
              <a:rPr lang="en-US" sz="2800" dirty="0" smtClean="0"/>
              <a:t>Spiritual Practice </a:t>
            </a:r>
            <a:r>
              <a:rPr lang="en-US" sz="2800" dirty="0" smtClean="0">
                <a:solidFill>
                  <a:schemeClr val="accent1">
                    <a:lumMod val="75000"/>
                  </a:schemeClr>
                </a:solidFill>
              </a:rPr>
              <a:t>to sharpen our awareness </a:t>
            </a:r>
            <a:r>
              <a:rPr lang="en-US" sz="2800" dirty="0" smtClean="0"/>
              <a:t>of both positive and negative aspects of our attitudes and behaviors</a:t>
            </a:r>
          </a:p>
          <a:p>
            <a:r>
              <a:rPr lang="en-US" sz="2800" dirty="0" smtClean="0"/>
              <a:t>Focus= AWARENESS</a:t>
            </a:r>
          </a:p>
          <a:p>
            <a:r>
              <a:rPr lang="en-US" sz="2800" dirty="0" smtClean="0"/>
              <a:t>Two-Fold Purpose:</a:t>
            </a:r>
          </a:p>
          <a:p>
            <a:pPr lvl="1"/>
            <a:r>
              <a:rPr lang="en-US" sz="2600" dirty="0" smtClean="0"/>
              <a:t>To see where God’s grace </a:t>
            </a:r>
            <a:r>
              <a:rPr lang="en-US" sz="2600" dirty="0" smtClean="0">
                <a:solidFill>
                  <a:schemeClr val="accent1">
                    <a:lumMod val="75000"/>
                  </a:schemeClr>
                </a:solidFill>
              </a:rPr>
              <a:t>has been present </a:t>
            </a:r>
            <a:r>
              <a:rPr lang="en-US" sz="2600" dirty="0" smtClean="0"/>
              <a:t>in our day</a:t>
            </a:r>
          </a:p>
          <a:p>
            <a:pPr lvl="1"/>
            <a:r>
              <a:rPr lang="en-US" sz="2600" dirty="0" smtClean="0"/>
              <a:t>To see where we </a:t>
            </a:r>
            <a:r>
              <a:rPr lang="en-US" sz="2600" dirty="0" smtClean="0">
                <a:solidFill>
                  <a:schemeClr val="accent1">
                    <a:lumMod val="75000"/>
                  </a:schemeClr>
                </a:solidFill>
              </a:rPr>
              <a:t>have/have not responded</a:t>
            </a:r>
            <a:r>
              <a:rPr lang="en-US" sz="2600" dirty="0" smtClean="0"/>
              <a:t> to that grace</a:t>
            </a:r>
            <a:endParaRPr lang="en-US" sz="2600" dirty="0"/>
          </a:p>
        </p:txBody>
      </p:sp>
    </p:spTree>
    <p:extLst>
      <p:ext uri="{BB962C8B-B14F-4D97-AF65-F5344CB8AC3E}">
        <p14:creationId xmlns:p14="http://schemas.microsoft.com/office/powerpoint/2010/main" val="3251207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800080"/>
                </a:solidFill>
              </a:rPr>
              <a:t>CONCLUSION</a:t>
            </a:r>
            <a:r>
              <a:rPr lang="en-US" sz="4400" b="1" dirty="0" smtClean="0">
                <a:solidFill>
                  <a:srgbClr val="800080"/>
                </a:solidFill>
              </a:rPr>
              <a:t>…</a:t>
            </a:r>
            <a:endParaRPr lang="en-US" sz="4400" b="1" dirty="0">
              <a:solidFill>
                <a:srgbClr val="800080"/>
              </a:solidFill>
            </a:endParaRPr>
          </a:p>
        </p:txBody>
      </p:sp>
    </p:spTree>
    <p:extLst>
      <p:ext uri="{BB962C8B-B14F-4D97-AF65-F5344CB8AC3E}">
        <p14:creationId xmlns:p14="http://schemas.microsoft.com/office/powerpoint/2010/main" val="4023544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96291"/>
            <a:ext cx="8596668" cy="4545071"/>
          </a:xfrm>
        </p:spPr>
        <p:txBody>
          <a:bodyPr>
            <a:normAutofit/>
          </a:bodyPr>
          <a:lstStyle/>
          <a:p>
            <a:r>
              <a:rPr lang="en-US" sz="2800" dirty="0" smtClean="0">
                <a:solidFill>
                  <a:schemeClr val="accent1">
                    <a:lumMod val="75000"/>
                  </a:schemeClr>
                </a:solidFill>
              </a:rPr>
              <a:t>St. Teresa of Avila…</a:t>
            </a:r>
          </a:p>
          <a:p>
            <a:pPr marL="0" indent="0">
              <a:buNone/>
            </a:pPr>
            <a:r>
              <a:rPr lang="en-US" sz="2800" dirty="0"/>
              <a:t/>
            </a:r>
            <a:br>
              <a:rPr lang="en-US" sz="2800" dirty="0"/>
            </a:br>
            <a:endParaRPr lang="en-US" sz="2800" dirty="0" smtClean="0"/>
          </a:p>
          <a:p>
            <a:r>
              <a:rPr lang="en-US" sz="2800" dirty="0" smtClean="0">
                <a:solidFill>
                  <a:schemeClr val="accent1">
                    <a:lumMod val="75000"/>
                  </a:schemeClr>
                </a:solidFill>
              </a:rPr>
              <a:t>Fruits of Self-Examination</a:t>
            </a:r>
          </a:p>
          <a:p>
            <a:pPr lvl="1"/>
            <a:r>
              <a:rPr lang="en-US" sz="2600" dirty="0" smtClean="0"/>
              <a:t>Increasing </a:t>
            </a:r>
            <a:r>
              <a:rPr lang="en-US" sz="2600" dirty="0" smtClean="0">
                <a:solidFill>
                  <a:schemeClr val="accent1">
                    <a:lumMod val="75000"/>
                  </a:schemeClr>
                </a:solidFill>
              </a:rPr>
              <a:t>truthfulness/humility</a:t>
            </a:r>
            <a:r>
              <a:rPr lang="en-US" sz="2600" dirty="0" smtClean="0"/>
              <a:t>…being REAL</a:t>
            </a:r>
          </a:p>
          <a:p>
            <a:pPr lvl="1"/>
            <a:r>
              <a:rPr lang="en-US" sz="2600" dirty="0" smtClean="0"/>
              <a:t>Greater </a:t>
            </a:r>
            <a:r>
              <a:rPr lang="en-US" sz="2600" dirty="0" smtClean="0">
                <a:solidFill>
                  <a:schemeClr val="accent1">
                    <a:lumMod val="75000"/>
                  </a:schemeClr>
                </a:solidFill>
              </a:rPr>
              <a:t>compassion</a:t>
            </a:r>
          </a:p>
          <a:p>
            <a:pPr lvl="1"/>
            <a:r>
              <a:rPr lang="en-US" sz="2600" dirty="0" smtClean="0"/>
              <a:t>Interior [Exterior] </a:t>
            </a:r>
            <a:r>
              <a:rPr lang="en-US" sz="2600" dirty="0" smtClean="0">
                <a:solidFill>
                  <a:schemeClr val="accent1">
                    <a:lumMod val="75000"/>
                  </a:schemeClr>
                </a:solidFill>
              </a:rPr>
              <a:t>peace</a:t>
            </a:r>
          </a:p>
          <a:p>
            <a:pPr lvl="1"/>
            <a:r>
              <a:rPr lang="en-US" sz="2600" dirty="0" smtClean="0">
                <a:solidFill>
                  <a:schemeClr val="accent1">
                    <a:lumMod val="75000"/>
                  </a:schemeClr>
                </a:solidFill>
              </a:rPr>
              <a:t>Forgiveness</a:t>
            </a:r>
            <a:r>
              <a:rPr lang="en-US" sz="2600" dirty="0" smtClean="0"/>
              <a:t>-felt and offered more freely</a:t>
            </a:r>
            <a:endParaRPr lang="en-US" sz="2600" dirty="0"/>
          </a:p>
        </p:txBody>
      </p:sp>
    </p:spTree>
    <p:extLst>
      <p:ext uri="{BB962C8B-B14F-4D97-AF65-F5344CB8AC3E}">
        <p14:creationId xmlns:p14="http://schemas.microsoft.com/office/powerpoint/2010/main" val="2522868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800080"/>
                </a:solidFill>
              </a:rPr>
              <a:t>INTRODUCTION: </a:t>
            </a:r>
            <a:r>
              <a:rPr lang="en-US" sz="4800" b="1" dirty="0" smtClean="0">
                <a:solidFill>
                  <a:srgbClr val="800080"/>
                </a:solidFill>
              </a:rPr>
              <a:t>God the Searcher of Human Hearts</a:t>
            </a:r>
            <a:endParaRPr lang="en-US" sz="4800" b="1" dirty="0">
              <a:solidFill>
                <a:srgbClr val="800080"/>
              </a:solidFill>
            </a:endParaRPr>
          </a:p>
        </p:txBody>
      </p:sp>
    </p:spTree>
    <p:extLst>
      <p:ext uri="{BB962C8B-B14F-4D97-AF65-F5344CB8AC3E}">
        <p14:creationId xmlns:p14="http://schemas.microsoft.com/office/powerpoint/2010/main" val="1396239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402" y="225085"/>
            <a:ext cx="8596668" cy="6119444"/>
          </a:xfrm>
        </p:spPr>
        <p:txBody>
          <a:bodyPr>
            <a:noAutofit/>
          </a:bodyPr>
          <a:lstStyle/>
          <a:p>
            <a:pPr marL="0" indent="0">
              <a:buNone/>
            </a:pPr>
            <a:endParaRPr lang="en-US" sz="2400" dirty="0" smtClean="0"/>
          </a:p>
          <a:p>
            <a:r>
              <a:rPr lang="en-US" sz="2800" dirty="0" smtClean="0"/>
              <a:t>Psal</a:t>
            </a:r>
            <a:r>
              <a:rPr lang="en-US" sz="2800" dirty="0" smtClean="0"/>
              <a:t>m 139:23-24</a:t>
            </a:r>
          </a:p>
          <a:p>
            <a:pPr marL="0" indent="0">
              <a:buNone/>
            </a:pPr>
            <a:r>
              <a:rPr lang="en-US" sz="2800" dirty="0"/>
              <a:t>	</a:t>
            </a:r>
            <a:r>
              <a:rPr lang="en-US" sz="2800" dirty="0" smtClean="0"/>
              <a:t>God is the searcher of every human heart</a:t>
            </a:r>
          </a:p>
          <a:p>
            <a:pPr lvl="1"/>
            <a:endParaRPr lang="en-US" sz="2800" dirty="0"/>
          </a:p>
          <a:p>
            <a:r>
              <a:rPr lang="en-US" sz="2800" dirty="0" smtClean="0"/>
              <a:t>“All-seeing” Eye of God…Comfort or Discomfort???</a:t>
            </a:r>
          </a:p>
          <a:p>
            <a:pPr marL="0" indent="0">
              <a:buNone/>
            </a:pPr>
            <a:endParaRPr lang="en-US" sz="2800" dirty="0" smtClean="0"/>
          </a:p>
          <a:p>
            <a:r>
              <a:rPr lang="en-US" sz="2800" dirty="0" smtClean="0"/>
              <a:t>Self-Examination &amp; Confession </a:t>
            </a:r>
            <a:r>
              <a:rPr lang="en-US" sz="2800" dirty="0" smtClean="0">
                <a:latin typeface="Trebuchet MS" panose="020B0603020202020204" pitchFamily="34" charset="0"/>
              </a:rPr>
              <a:t>≠ call to self-hatred, self-condemnation, self-punishment</a:t>
            </a:r>
          </a:p>
          <a:p>
            <a:pPr marL="0" indent="0">
              <a:buNone/>
            </a:pPr>
            <a:endParaRPr lang="en-US" sz="2800" dirty="0" smtClean="0">
              <a:latin typeface="Trebuchet MS" panose="020B0603020202020204" pitchFamily="34" charset="0"/>
            </a:endParaRPr>
          </a:p>
          <a:p>
            <a:r>
              <a:rPr lang="en-US" sz="2800" dirty="0" smtClean="0">
                <a:latin typeface="Trebuchet MS" panose="020B0603020202020204" pitchFamily="34" charset="0"/>
              </a:rPr>
              <a:t>Open the door of our hearts to cleaning, renewal &amp; peace</a:t>
            </a:r>
            <a:endParaRPr lang="en-US" sz="2800" dirty="0" smtClean="0"/>
          </a:p>
        </p:txBody>
      </p:sp>
    </p:spTree>
    <p:extLst>
      <p:ext uri="{BB962C8B-B14F-4D97-AF65-F5344CB8AC3E}">
        <p14:creationId xmlns:p14="http://schemas.microsoft.com/office/powerpoint/2010/main" val="2892564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800080"/>
                </a:solidFill>
              </a:rPr>
              <a:t>TWO KEY TRUTHS…</a:t>
            </a:r>
            <a:endParaRPr lang="en-US" sz="4800" b="1" dirty="0">
              <a:solidFill>
                <a:srgbClr val="800080"/>
              </a:solidFill>
            </a:endParaRPr>
          </a:p>
        </p:txBody>
      </p:sp>
    </p:spTree>
    <p:extLst>
      <p:ext uri="{BB962C8B-B14F-4D97-AF65-F5344CB8AC3E}">
        <p14:creationId xmlns:p14="http://schemas.microsoft.com/office/powerpoint/2010/main" val="928599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Embracing Two Key/Basic Truths</a:t>
            </a:r>
            <a:endParaRPr lang="en-US" dirty="0"/>
          </a:p>
        </p:txBody>
      </p:sp>
      <p:sp>
        <p:nvSpPr>
          <p:cNvPr id="4" name="Content Placeholder 3"/>
          <p:cNvSpPr>
            <a:spLocks noGrp="1"/>
          </p:cNvSpPr>
          <p:nvPr>
            <p:ph idx="1"/>
          </p:nvPr>
        </p:nvSpPr>
        <p:spPr>
          <a:xfrm>
            <a:off x="677334" y="1862051"/>
            <a:ext cx="8596668" cy="4239491"/>
          </a:xfrm>
        </p:spPr>
        <p:txBody>
          <a:bodyPr>
            <a:normAutofit/>
          </a:bodyPr>
          <a:lstStyle/>
          <a:p>
            <a:r>
              <a:rPr lang="en-US" sz="2800" b="1" dirty="0" smtClean="0">
                <a:solidFill>
                  <a:schemeClr val="accent1">
                    <a:lumMod val="75000"/>
                  </a:schemeClr>
                </a:solidFill>
              </a:rPr>
              <a:t>TRUTH #1</a:t>
            </a:r>
          </a:p>
          <a:p>
            <a:pPr marL="457200" lvl="1" indent="0">
              <a:buNone/>
            </a:pPr>
            <a:r>
              <a:rPr lang="en-US" sz="2600" b="1" dirty="0" smtClean="0">
                <a:solidFill>
                  <a:schemeClr val="tx2"/>
                </a:solidFill>
              </a:rPr>
              <a:t>GOD LOVES US!</a:t>
            </a:r>
          </a:p>
          <a:p>
            <a:pPr marL="457200" lvl="1" indent="0">
              <a:buNone/>
            </a:pPr>
            <a:endParaRPr lang="en-US" sz="2600" b="1" dirty="0">
              <a:solidFill>
                <a:schemeClr val="tx2"/>
              </a:solidFill>
            </a:endParaRPr>
          </a:p>
          <a:p>
            <a:pPr marL="457200" lvl="1" indent="0">
              <a:buNone/>
            </a:pPr>
            <a:endParaRPr lang="en-US" sz="2600" b="1" dirty="0" smtClean="0">
              <a:solidFill>
                <a:schemeClr val="tx2"/>
              </a:solidFill>
            </a:endParaRPr>
          </a:p>
          <a:p>
            <a:pPr marL="514350" indent="-457200"/>
            <a:r>
              <a:rPr lang="en-US" sz="2800" b="1" dirty="0" smtClean="0">
                <a:solidFill>
                  <a:schemeClr val="accent1">
                    <a:lumMod val="75000"/>
                  </a:schemeClr>
                </a:solidFill>
              </a:rPr>
              <a:t>TRUTH #2</a:t>
            </a:r>
          </a:p>
          <a:p>
            <a:pPr marL="457200" lvl="1" indent="0">
              <a:buNone/>
            </a:pPr>
            <a:r>
              <a:rPr lang="en-US" sz="2600" b="1" dirty="0" smtClean="0">
                <a:solidFill>
                  <a:schemeClr val="tx2"/>
                </a:solidFill>
              </a:rPr>
              <a:t>OUR HUMAN WEAKNESS &amp; BROKENNESS IN RELATION TO GOD</a:t>
            </a:r>
            <a:endParaRPr lang="en-US" sz="2600" b="1" dirty="0">
              <a:solidFill>
                <a:schemeClr val="tx2"/>
              </a:solidFill>
            </a:endParaRPr>
          </a:p>
        </p:txBody>
      </p:sp>
    </p:spTree>
    <p:extLst>
      <p:ext uri="{BB962C8B-B14F-4D97-AF65-F5344CB8AC3E}">
        <p14:creationId xmlns:p14="http://schemas.microsoft.com/office/powerpoint/2010/main" val="4012510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solidFill>
                  <a:srgbClr val="800080"/>
                </a:solidFill>
              </a:rPr>
              <a:t>TWO BASIC FORMS OF SELF-EXAMINATION</a:t>
            </a:r>
            <a:endParaRPr lang="en-US" sz="4800" b="1" dirty="0">
              <a:solidFill>
                <a:srgbClr val="800080"/>
              </a:solidFill>
            </a:endParaRPr>
          </a:p>
        </p:txBody>
      </p:sp>
      <p:sp>
        <p:nvSpPr>
          <p:cNvPr id="3" name="Subtitle 2"/>
          <p:cNvSpPr>
            <a:spLocks noGrp="1"/>
          </p:cNvSpPr>
          <p:nvPr>
            <p:ph type="subTitle" idx="1"/>
          </p:nvPr>
        </p:nvSpPr>
        <p:spPr/>
        <p:txBody>
          <a:bodyPr>
            <a:normAutofit lnSpcReduction="10000"/>
          </a:bodyPr>
          <a:lstStyle/>
          <a:p>
            <a:r>
              <a:rPr lang="en-US" sz="3200" b="1" dirty="0" smtClean="0">
                <a:solidFill>
                  <a:schemeClr val="accent1">
                    <a:lumMod val="75000"/>
                  </a:schemeClr>
                </a:solidFill>
              </a:rPr>
              <a:t>EXAMINATION OF CONSCIENCE &amp;</a:t>
            </a:r>
          </a:p>
          <a:p>
            <a:r>
              <a:rPr lang="en-US" sz="3200" b="1" dirty="0" smtClean="0">
                <a:solidFill>
                  <a:schemeClr val="accent1">
                    <a:lumMod val="75000"/>
                  </a:schemeClr>
                </a:solidFill>
              </a:rPr>
              <a:t>EXAMINATION OF CONSCIOUSNESS</a:t>
            </a:r>
            <a:endParaRPr lang="en-US" sz="3200" b="1" dirty="0">
              <a:solidFill>
                <a:schemeClr val="accent1">
                  <a:lumMod val="75000"/>
                </a:schemeClr>
              </a:solidFill>
            </a:endParaRPr>
          </a:p>
        </p:txBody>
      </p:sp>
    </p:spTree>
    <p:extLst>
      <p:ext uri="{BB962C8B-B14F-4D97-AF65-F5344CB8AC3E}">
        <p14:creationId xmlns:p14="http://schemas.microsoft.com/office/powerpoint/2010/main" val="3634157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0189"/>
          </a:xfrm>
        </p:spPr>
        <p:txBody>
          <a:bodyPr>
            <a:normAutofit fontScale="90000"/>
          </a:bodyPr>
          <a:lstStyle/>
          <a:p>
            <a:r>
              <a:rPr lang="en-US" dirty="0"/>
              <a:t>EXAMINATION OF CONSCIENCE</a:t>
            </a:r>
            <a:br>
              <a:rPr lang="en-US" dirty="0"/>
            </a:br>
            <a:endParaRPr lang="en-US" dirty="0"/>
          </a:p>
        </p:txBody>
      </p:sp>
      <p:sp>
        <p:nvSpPr>
          <p:cNvPr id="3" name="Content Placeholder 2"/>
          <p:cNvSpPr>
            <a:spLocks noGrp="1"/>
          </p:cNvSpPr>
          <p:nvPr>
            <p:ph idx="1"/>
          </p:nvPr>
        </p:nvSpPr>
        <p:spPr>
          <a:xfrm>
            <a:off x="677334" y="1429789"/>
            <a:ext cx="8596668" cy="4611573"/>
          </a:xfrm>
        </p:spPr>
        <p:txBody>
          <a:bodyPr>
            <a:normAutofit/>
          </a:bodyPr>
          <a:lstStyle/>
          <a:p>
            <a:r>
              <a:rPr lang="en-US" sz="3000" dirty="0" smtClean="0">
                <a:solidFill>
                  <a:schemeClr val="tx2"/>
                </a:solidFill>
              </a:rPr>
              <a:t>An </a:t>
            </a:r>
            <a:r>
              <a:rPr lang="en-US" sz="3000" u="sng" dirty="0" smtClean="0">
                <a:solidFill>
                  <a:schemeClr val="tx2"/>
                </a:solidFill>
              </a:rPr>
              <a:t>explicitly</a:t>
            </a:r>
            <a:r>
              <a:rPr lang="en-US" sz="3000" dirty="0" smtClean="0">
                <a:solidFill>
                  <a:schemeClr val="tx2"/>
                </a:solidFill>
              </a:rPr>
              <a:t> </a:t>
            </a:r>
            <a:r>
              <a:rPr lang="en-US" sz="3000" dirty="0" smtClean="0">
                <a:solidFill>
                  <a:schemeClr val="accent1">
                    <a:lumMod val="75000"/>
                  </a:schemeClr>
                </a:solidFill>
              </a:rPr>
              <a:t>PENITENTIAL PRACTICE</a:t>
            </a:r>
          </a:p>
          <a:p>
            <a:pPr lvl="1"/>
            <a:r>
              <a:rPr lang="en-US" sz="2800" dirty="0" smtClean="0">
                <a:solidFill>
                  <a:schemeClr val="tx2"/>
                </a:solidFill>
              </a:rPr>
              <a:t>Helping us name &amp; acknowledge our weaknesses and sins</a:t>
            </a:r>
          </a:p>
          <a:p>
            <a:pPr marL="457200" lvl="1" indent="0">
              <a:buNone/>
            </a:pPr>
            <a:endParaRPr lang="en-US" sz="2800" dirty="0">
              <a:solidFill>
                <a:schemeClr val="tx2"/>
              </a:solidFill>
            </a:endParaRPr>
          </a:p>
          <a:p>
            <a:r>
              <a:rPr lang="en-US" sz="3000" dirty="0" smtClean="0">
                <a:solidFill>
                  <a:schemeClr val="tx2"/>
                </a:solidFill>
              </a:rPr>
              <a:t>“A soul comes under the gaze of God…is pierced to the quick and becomes conscious of the things that must be forgiven and put right before it can continue to love the One whose care has been so constant.” </a:t>
            </a:r>
            <a:r>
              <a:rPr lang="en-US" sz="2400" i="1" dirty="0" smtClean="0">
                <a:solidFill>
                  <a:schemeClr val="accent1">
                    <a:lumMod val="75000"/>
                  </a:schemeClr>
                </a:solidFill>
              </a:rPr>
              <a:t>Douglas V. Steere</a:t>
            </a:r>
            <a:endParaRPr lang="en-US" sz="3000" dirty="0" smtClean="0">
              <a:solidFill>
                <a:schemeClr val="accent1">
                  <a:lumMod val="75000"/>
                </a:schemeClr>
              </a:solidFill>
            </a:endParaRPr>
          </a:p>
        </p:txBody>
      </p:sp>
    </p:spTree>
    <p:extLst>
      <p:ext uri="{BB962C8B-B14F-4D97-AF65-F5344CB8AC3E}">
        <p14:creationId xmlns:p14="http://schemas.microsoft.com/office/powerpoint/2010/main" val="2555265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7457" y="282631"/>
            <a:ext cx="8596668" cy="5496561"/>
          </a:xfrm>
        </p:spPr>
        <p:txBody>
          <a:bodyPr>
            <a:noAutofit/>
          </a:bodyPr>
          <a:lstStyle/>
          <a:p>
            <a:r>
              <a:rPr lang="en-US" sz="2800" dirty="0" smtClean="0">
                <a:solidFill>
                  <a:schemeClr val="accent1">
                    <a:lumMod val="75000"/>
                  </a:schemeClr>
                </a:solidFill>
              </a:rPr>
              <a:t>Twelve Step Recovery Methodology</a:t>
            </a:r>
          </a:p>
          <a:p>
            <a:pPr lvl="1"/>
            <a:r>
              <a:rPr lang="en-US" sz="2800" dirty="0" smtClean="0">
                <a:solidFill>
                  <a:schemeClr val="accent1">
                    <a:lumMod val="75000"/>
                  </a:schemeClr>
                </a:solidFill>
              </a:rPr>
              <a:t>STEP 4:</a:t>
            </a:r>
            <a:r>
              <a:rPr lang="en-US" sz="2800" dirty="0" smtClean="0"/>
              <a:t> Make a fearless and searching moral inventory of ourselves…</a:t>
            </a:r>
          </a:p>
          <a:p>
            <a:pPr lvl="1"/>
            <a:endParaRPr lang="en-US" sz="2800" dirty="0"/>
          </a:p>
          <a:p>
            <a:r>
              <a:rPr lang="en-US" sz="2800" dirty="0" smtClean="0">
                <a:solidFill>
                  <a:schemeClr val="accent1">
                    <a:lumMod val="75000"/>
                  </a:schemeClr>
                </a:solidFill>
              </a:rPr>
              <a:t>PROCESS of Self-Examination…</a:t>
            </a:r>
          </a:p>
          <a:p>
            <a:pPr lvl="1"/>
            <a:r>
              <a:rPr lang="en-US" sz="2800" dirty="0" smtClean="0"/>
              <a:t>Takes time (not rushed)!</a:t>
            </a:r>
          </a:p>
          <a:p>
            <a:pPr lvl="1"/>
            <a:r>
              <a:rPr lang="en-US" sz="2800" dirty="0" smtClean="0"/>
              <a:t>Shining a light will elicit uncomfortable emotions</a:t>
            </a:r>
          </a:p>
          <a:p>
            <a:pPr lvl="1"/>
            <a:r>
              <a:rPr lang="en-US" sz="2800" dirty="0" smtClean="0"/>
              <a:t>Will not see our flaws right away (self-protection)</a:t>
            </a:r>
          </a:p>
          <a:p>
            <a:pPr lvl="1"/>
            <a:r>
              <a:rPr lang="en-US" sz="2800" dirty="0" smtClean="0"/>
              <a:t>Resist temptation to focus attention on what others have done to us in the past</a:t>
            </a:r>
            <a:endParaRPr lang="en-US" sz="2800" dirty="0" smtClean="0"/>
          </a:p>
        </p:txBody>
      </p:sp>
    </p:spTree>
    <p:extLst>
      <p:ext uri="{BB962C8B-B14F-4D97-AF65-F5344CB8AC3E}">
        <p14:creationId xmlns:p14="http://schemas.microsoft.com/office/powerpoint/2010/main" val="4137981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77334" y="1479665"/>
            <a:ext cx="8596668" cy="4779818"/>
          </a:xfrm>
        </p:spPr>
        <p:txBody>
          <a:bodyPr>
            <a:normAutofit/>
          </a:bodyPr>
          <a:lstStyle/>
          <a:p>
            <a:r>
              <a:rPr lang="en-US" sz="2800" dirty="0" smtClean="0">
                <a:solidFill>
                  <a:schemeClr val="accent1">
                    <a:lumMod val="75000"/>
                  </a:schemeClr>
                </a:solidFill>
              </a:rPr>
              <a:t>Categories to consider…</a:t>
            </a:r>
          </a:p>
          <a:p>
            <a:pPr lvl="1"/>
            <a:r>
              <a:rPr lang="en-US" sz="2600" dirty="0" smtClean="0"/>
              <a:t>Fears</a:t>
            </a:r>
            <a:endParaRPr lang="en-US" sz="2400" dirty="0" smtClean="0"/>
          </a:p>
          <a:p>
            <a:pPr lvl="1"/>
            <a:r>
              <a:rPr lang="en-US" sz="2400" dirty="0" smtClean="0"/>
              <a:t>Resentments</a:t>
            </a:r>
          </a:p>
          <a:p>
            <a:pPr lvl="1"/>
            <a:r>
              <a:rPr lang="en-US" sz="2400" dirty="0" smtClean="0"/>
              <a:t>Emotional Security</a:t>
            </a:r>
          </a:p>
          <a:p>
            <a:pPr lvl="1"/>
            <a:r>
              <a:rPr lang="en-US" sz="2400" dirty="0" smtClean="0"/>
              <a:t>Material Security</a:t>
            </a:r>
          </a:p>
          <a:p>
            <a:pPr lvl="1"/>
            <a:r>
              <a:rPr lang="en-US" sz="2400" dirty="0" smtClean="0"/>
              <a:t>Social Acceptance</a:t>
            </a:r>
          </a:p>
          <a:p>
            <a:pPr lvl="1"/>
            <a:r>
              <a:rPr lang="en-US" sz="2400" dirty="0" smtClean="0"/>
              <a:t>Sexuality</a:t>
            </a:r>
          </a:p>
          <a:p>
            <a:pPr lvl="1"/>
            <a:r>
              <a:rPr lang="en-US" sz="2400" dirty="0" smtClean="0"/>
              <a:t>Faith/Relationship with God</a:t>
            </a:r>
            <a:endParaRPr lang="en-US" sz="2600" dirty="0" smtClean="0"/>
          </a:p>
        </p:txBody>
      </p:sp>
    </p:spTree>
    <p:extLst>
      <p:ext uri="{BB962C8B-B14F-4D97-AF65-F5344CB8AC3E}">
        <p14:creationId xmlns:p14="http://schemas.microsoft.com/office/powerpoint/2010/main" val="479584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82</TotalTime>
  <Words>294</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Equipping Our  Spiritual Toolbox  The Practice of Self-Examination</vt:lpstr>
      <vt:lpstr>INTRODUCTION: God the Searcher of Human Hearts</vt:lpstr>
      <vt:lpstr>PowerPoint Presentation</vt:lpstr>
      <vt:lpstr>TWO KEY TRUTHS…</vt:lpstr>
      <vt:lpstr>Embracing Two Key/Basic Truths</vt:lpstr>
      <vt:lpstr>TWO BASIC FORMS OF SELF-EXAMINATION</vt:lpstr>
      <vt:lpstr>EXAMINATION OF CONSCIENCE </vt:lpstr>
      <vt:lpstr>PowerPoint Presentation</vt:lpstr>
      <vt:lpstr>PowerPoint Presentation</vt:lpstr>
      <vt:lpstr>PowerPoint Presentation</vt:lpstr>
      <vt:lpstr>Examination of Consciousness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Equipping Our Spiritual Toolbox: The Practice of Spiritual Reading</dc:title>
  <dc:creator>Rev. Dr. Ben Berinti, C.PP.S</dc:creator>
  <cp:lastModifiedBy>Office</cp:lastModifiedBy>
  <cp:revision>17</cp:revision>
  <dcterms:created xsi:type="dcterms:W3CDTF">2019-03-21T17:01:52Z</dcterms:created>
  <dcterms:modified xsi:type="dcterms:W3CDTF">2019-03-29T16:12:33Z</dcterms:modified>
</cp:coreProperties>
</file>