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21"/>
  </p:handout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094" autoAdjust="0"/>
    <p:restoredTop sz="94660"/>
  </p:normalViewPr>
  <p:slideViewPr>
    <p:cSldViewPr snapToGrid="0">
      <p:cViewPr varScale="1">
        <p:scale>
          <a:sx n="115" d="100"/>
          <a:sy n="115" d="100"/>
        </p:scale>
        <p:origin x="12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60381345-0BA0-4D76-AE9B-2545F3728E04}" type="datetimeFigureOut">
              <a:rPr lang="en-US" smtClean="0"/>
              <a:t>3/11/2019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379F50D-62F4-41E0-8B5B-4CF2211BA3B8}" type="slidenum">
              <a:rPr lang="en-US" smtClean="0"/>
              <a:t>‹#›</a:t>
            </a:fld>
            <a:endParaRPr lang="en-US"/>
          </a:p>
        </p:txBody>
      </p:sp>
    </p:spTree>
    <p:extLst>
      <p:ext uri="{BB962C8B-B14F-4D97-AF65-F5344CB8AC3E}">
        <p14:creationId xmlns:p14="http://schemas.microsoft.com/office/powerpoint/2010/main" val="98724629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3/11/2019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Equipping Our Spiritual Toolbox: Three Pillars of Spiritual Practice</a:t>
            </a:r>
            <a:endParaRPr lang="en-US" b="1" dirty="0"/>
          </a:p>
        </p:txBody>
      </p:sp>
      <p:sp>
        <p:nvSpPr>
          <p:cNvPr id="3" name="Subtitle 2"/>
          <p:cNvSpPr>
            <a:spLocks noGrp="1"/>
          </p:cNvSpPr>
          <p:nvPr>
            <p:ph type="subTitle" idx="1"/>
          </p:nvPr>
        </p:nvSpPr>
        <p:spPr/>
        <p:txBody>
          <a:bodyPr>
            <a:normAutofit/>
          </a:bodyPr>
          <a:lstStyle/>
          <a:p>
            <a:r>
              <a:rPr lang="en-US" sz="3200" b="1" dirty="0" smtClean="0">
                <a:solidFill>
                  <a:schemeClr val="accent1"/>
                </a:solidFill>
              </a:rPr>
              <a:t>THE PRACTICE OF SELF-EMPTYING: REDISCOVERING THE FAST</a:t>
            </a:r>
            <a:endParaRPr lang="en-US" sz="3200" b="1" dirty="0">
              <a:solidFill>
                <a:schemeClr val="accent1"/>
              </a:solidFill>
            </a:endParaRPr>
          </a:p>
        </p:txBody>
      </p:sp>
    </p:spTree>
    <p:extLst>
      <p:ext uri="{BB962C8B-B14F-4D97-AF65-F5344CB8AC3E}">
        <p14:creationId xmlns:p14="http://schemas.microsoft.com/office/powerpoint/2010/main" val="21254376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Biblical Fasting IS…</a:t>
            </a:r>
            <a:endParaRPr lang="en-US" dirty="0"/>
          </a:p>
        </p:txBody>
      </p:sp>
      <p:sp>
        <p:nvSpPr>
          <p:cNvPr id="3" name="Content Placeholder 2"/>
          <p:cNvSpPr>
            <a:spLocks noGrp="1"/>
          </p:cNvSpPr>
          <p:nvPr>
            <p:ph idx="1"/>
          </p:nvPr>
        </p:nvSpPr>
        <p:spPr>
          <a:xfrm>
            <a:off x="2589212" y="2133600"/>
            <a:ext cx="8915400" cy="4191000"/>
          </a:xfrm>
        </p:spPr>
        <p:txBody>
          <a:bodyPr>
            <a:normAutofit/>
          </a:bodyPr>
          <a:lstStyle/>
          <a:p>
            <a:r>
              <a:rPr lang="en-US" sz="2400" dirty="0" smtClean="0"/>
              <a:t>Suppressing one instinct for another…</a:t>
            </a:r>
          </a:p>
          <a:p>
            <a:pPr marL="0" indent="0">
              <a:buNone/>
            </a:pPr>
            <a:endParaRPr lang="en-US" sz="2400" dirty="0" smtClean="0"/>
          </a:p>
          <a:p>
            <a:r>
              <a:rPr lang="en-US" sz="2400" dirty="0" smtClean="0"/>
              <a:t>Hebrew sense of fasting= “afflicting one’s soul”</a:t>
            </a:r>
          </a:p>
          <a:p>
            <a:pPr marL="0" indent="0">
              <a:buNone/>
            </a:pPr>
            <a:endParaRPr lang="en-US" sz="2400" dirty="0" smtClean="0"/>
          </a:p>
          <a:p>
            <a:r>
              <a:rPr lang="en-US" sz="2400" dirty="0" smtClean="0"/>
              <a:t>Biblical fasting= “not eating” coupled with Spiritual Communication &amp; focus on one’s Relationship with God</a:t>
            </a:r>
          </a:p>
          <a:p>
            <a:pPr marL="0" indent="0">
              <a:buNone/>
            </a:pPr>
            <a:endParaRPr lang="en-US" sz="2400" dirty="0" smtClean="0"/>
          </a:p>
          <a:p>
            <a:r>
              <a:rPr lang="en-US" sz="2400" dirty="0" smtClean="0"/>
              <a:t>Fasting is seeing </a:t>
            </a:r>
            <a:r>
              <a:rPr lang="en-US" sz="2400" b="1" dirty="0" smtClean="0">
                <a:solidFill>
                  <a:schemeClr val="accent1"/>
                </a:solidFill>
              </a:rPr>
              <a:t>LIMITATION</a:t>
            </a:r>
            <a:r>
              <a:rPr lang="en-US" sz="2400" dirty="0" smtClean="0"/>
              <a:t> as </a:t>
            </a:r>
            <a:r>
              <a:rPr lang="en-US" sz="2400" b="1" dirty="0" smtClean="0">
                <a:solidFill>
                  <a:schemeClr val="accent1"/>
                </a:solidFill>
              </a:rPr>
              <a:t>LIFE-GIVING</a:t>
            </a:r>
            <a:endParaRPr lang="en-US" sz="2400" b="1" dirty="0">
              <a:solidFill>
                <a:schemeClr val="accent1"/>
              </a:solidFill>
            </a:endParaRPr>
          </a:p>
        </p:txBody>
      </p:sp>
    </p:spTree>
    <p:extLst>
      <p:ext uri="{BB962C8B-B14F-4D97-AF65-F5344CB8AC3E}">
        <p14:creationId xmlns:p14="http://schemas.microsoft.com/office/powerpoint/2010/main" val="10929059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quotations to ponder…</a:t>
            </a:r>
            <a:endParaRPr lang="en-US" dirty="0"/>
          </a:p>
        </p:txBody>
      </p:sp>
      <p:sp>
        <p:nvSpPr>
          <p:cNvPr id="3" name="Content Placeholder 2"/>
          <p:cNvSpPr>
            <a:spLocks noGrp="1"/>
          </p:cNvSpPr>
          <p:nvPr>
            <p:ph idx="1"/>
          </p:nvPr>
        </p:nvSpPr>
        <p:spPr/>
        <p:txBody>
          <a:bodyPr>
            <a:normAutofit/>
          </a:bodyPr>
          <a:lstStyle/>
          <a:p>
            <a:r>
              <a:rPr lang="en-US" sz="2400" dirty="0" smtClean="0"/>
              <a:t>St. Robert Bellarmine</a:t>
            </a:r>
          </a:p>
          <a:p>
            <a:pPr marL="0" indent="0">
              <a:buNone/>
            </a:pPr>
            <a:endParaRPr lang="en-US" sz="2400" dirty="0" smtClean="0"/>
          </a:p>
          <a:p>
            <a:r>
              <a:rPr lang="en-US" sz="2400" dirty="0" smtClean="0"/>
              <a:t>Macrina Wiederkehr</a:t>
            </a:r>
            <a:endParaRPr lang="en-US" sz="2400" dirty="0"/>
          </a:p>
        </p:txBody>
      </p:sp>
    </p:spTree>
    <p:extLst>
      <p:ext uri="{BB962C8B-B14F-4D97-AF65-F5344CB8AC3E}">
        <p14:creationId xmlns:p14="http://schemas.microsoft.com/office/powerpoint/2010/main" val="7622167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Why Fast?</a:t>
            </a:r>
            <a:endParaRPr lang="en-US" b="1" dirty="0"/>
          </a:p>
        </p:txBody>
      </p:sp>
    </p:spTree>
    <p:extLst>
      <p:ext uri="{BB962C8B-B14F-4D97-AF65-F5344CB8AC3E}">
        <p14:creationId xmlns:p14="http://schemas.microsoft.com/office/powerpoint/2010/main" val="40707656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Fasting is VITAL to Prayer</a:t>
            </a:r>
            <a:endParaRPr lang="en-US" dirty="0"/>
          </a:p>
        </p:txBody>
      </p:sp>
      <p:sp>
        <p:nvSpPr>
          <p:cNvPr id="3" name="Content Placeholder 2"/>
          <p:cNvSpPr>
            <a:spLocks noGrp="1"/>
          </p:cNvSpPr>
          <p:nvPr>
            <p:ph idx="1"/>
          </p:nvPr>
        </p:nvSpPr>
        <p:spPr>
          <a:xfrm>
            <a:off x="2589212" y="1685925"/>
            <a:ext cx="8915400" cy="4695825"/>
          </a:xfrm>
        </p:spPr>
        <p:txBody>
          <a:bodyPr>
            <a:noAutofit/>
          </a:bodyPr>
          <a:lstStyle/>
          <a:p>
            <a:r>
              <a:rPr lang="en-US" sz="2400" dirty="0" smtClean="0"/>
              <a:t>Because fasting REMINDS US OF OUR HUMANITY</a:t>
            </a:r>
          </a:p>
          <a:p>
            <a:r>
              <a:rPr lang="en-US" sz="2400" dirty="0" smtClean="0"/>
              <a:t>Because fasting HUMBLES US</a:t>
            </a:r>
          </a:p>
          <a:p>
            <a:r>
              <a:rPr lang="en-US" sz="2400" dirty="0" smtClean="0"/>
              <a:t>Because fasting is a SIGN OF OUR DESIRE</a:t>
            </a:r>
          </a:p>
          <a:p>
            <a:pPr marL="0" indent="0">
              <a:buNone/>
            </a:pPr>
            <a:endParaRPr lang="en-US" sz="2400" dirty="0"/>
          </a:p>
          <a:p>
            <a:pPr marL="0" indent="0">
              <a:buNone/>
            </a:pPr>
            <a:r>
              <a:rPr lang="en-US" sz="2400" dirty="0" smtClean="0"/>
              <a:t>Therefore…fasting</a:t>
            </a:r>
          </a:p>
          <a:p>
            <a:r>
              <a:rPr lang="en-US" sz="2400" dirty="0" smtClean="0"/>
              <a:t>Glorifies God</a:t>
            </a:r>
          </a:p>
          <a:p>
            <a:r>
              <a:rPr lang="en-US" sz="2400" dirty="0" smtClean="0"/>
              <a:t>Enhances our Soul/Spirit</a:t>
            </a:r>
          </a:p>
          <a:p>
            <a:r>
              <a:rPr lang="en-US" sz="2400" dirty="0" smtClean="0"/>
              <a:t>Allows us to Go Deeper in our Prayer Life</a:t>
            </a:r>
            <a:endParaRPr lang="en-US" sz="2400" dirty="0"/>
          </a:p>
        </p:txBody>
      </p:sp>
    </p:spTree>
    <p:extLst>
      <p:ext uri="{BB962C8B-B14F-4D97-AF65-F5344CB8AC3E}">
        <p14:creationId xmlns:p14="http://schemas.microsoft.com/office/powerpoint/2010/main" val="13125190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3626" y="2058750"/>
            <a:ext cx="9170986" cy="1468800"/>
          </a:xfrm>
        </p:spPr>
        <p:txBody>
          <a:bodyPr/>
          <a:lstStyle/>
          <a:p>
            <a:r>
              <a:rPr lang="en-US" b="1" dirty="0" smtClean="0"/>
              <a:t>Seven Biblical Occasions for Fasting</a:t>
            </a:r>
            <a:endParaRPr lang="en-US" b="1" dirty="0"/>
          </a:p>
        </p:txBody>
      </p:sp>
    </p:spTree>
    <p:extLst>
      <p:ext uri="{BB962C8B-B14F-4D97-AF65-F5344CB8AC3E}">
        <p14:creationId xmlns:p14="http://schemas.microsoft.com/office/powerpoint/2010/main" val="7614721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Seven Biblical Occasions for Fasting</a:t>
            </a:r>
            <a:endParaRPr lang="en-US" dirty="0"/>
          </a:p>
        </p:txBody>
      </p:sp>
      <p:sp>
        <p:nvSpPr>
          <p:cNvPr id="3" name="Content Placeholder 2"/>
          <p:cNvSpPr>
            <a:spLocks noGrp="1"/>
          </p:cNvSpPr>
          <p:nvPr>
            <p:ph idx="1"/>
          </p:nvPr>
        </p:nvSpPr>
        <p:spPr/>
        <p:txBody>
          <a:bodyPr>
            <a:normAutofit lnSpcReduction="10000"/>
          </a:bodyPr>
          <a:lstStyle/>
          <a:p>
            <a:r>
              <a:rPr lang="en-US" sz="2400" dirty="0" smtClean="0"/>
              <a:t>Mourning Someone’s Death</a:t>
            </a:r>
          </a:p>
          <a:p>
            <a:r>
              <a:rPr lang="en-US" sz="2400" dirty="0" smtClean="0"/>
              <a:t>Mourning Sin [Repentance &amp; Forgiveness]</a:t>
            </a:r>
          </a:p>
          <a:p>
            <a:r>
              <a:rPr lang="en-US" sz="2400" dirty="0" smtClean="0"/>
              <a:t>Situation of Impending Danger/Need for Protection</a:t>
            </a:r>
          </a:p>
          <a:p>
            <a:r>
              <a:rPr lang="en-US" sz="2400" dirty="0" smtClean="0"/>
              <a:t>Direction &amp; Discernment [Spiritual Renewal &amp; Guidance]</a:t>
            </a:r>
          </a:p>
          <a:p>
            <a:r>
              <a:rPr lang="en-US" sz="2400" dirty="0" smtClean="0"/>
              <a:t>Healing on behalf of those who are sick</a:t>
            </a:r>
          </a:p>
          <a:p>
            <a:r>
              <a:rPr lang="en-US" sz="2400" dirty="0" smtClean="0"/>
              <a:t>Church Leaders and Ministers setting out on Mission</a:t>
            </a:r>
          </a:p>
          <a:p>
            <a:r>
              <a:rPr lang="en-US" sz="2400" dirty="0" smtClean="0"/>
              <a:t>Special Revelation Needed[special grace for difficult situation]</a:t>
            </a:r>
            <a:endParaRPr lang="en-US" sz="2400" dirty="0"/>
          </a:p>
        </p:txBody>
      </p:sp>
    </p:spTree>
    <p:extLst>
      <p:ext uri="{BB962C8B-B14F-4D97-AF65-F5344CB8AC3E}">
        <p14:creationId xmlns:p14="http://schemas.microsoft.com/office/powerpoint/2010/main" val="18774467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 John Chrysostom on Fasting</a:t>
            </a:r>
            <a:endParaRPr lang="en-US" b="1" dirty="0"/>
          </a:p>
        </p:txBody>
      </p:sp>
    </p:spTree>
    <p:extLst>
      <p:ext uri="{BB962C8B-B14F-4D97-AF65-F5344CB8AC3E}">
        <p14:creationId xmlns:p14="http://schemas.microsoft.com/office/powerpoint/2010/main" val="37196015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 Parting Encouragement…</a:t>
            </a:r>
            <a:endParaRPr lang="en-US" b="1" dirty="0"/>
          </a:p>
        </p:txBody>
      </p:sp>
    </p:spTree>
    <p:extLst>
      <p:ext uri="{BB962C8B-B14F-4D97-AF65-F5344CB8AC3E}">
        <p14:creationId xmlns:p14="http://schemas.microsoft.com/office/powerpoint/2010/main" val="7942829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2" y="3400425"/>
            <a:ext cx="8915399" cy="2262781"/>
          </a:xfrm>
        </p:spPr>
        <p:txBody>
          <a:bodyPr>
            <a:normAutofit fontScale="90000"/>
          </a:bodyPr>
          <a:lstStyle/>
          <a:p>
            <a:r>
              <a:rPr lang="en-US" sz="2800" dirty="0" smtClean="0"/>
              <a:t>St. Augustine once said that God is always trying to give good things to us, but our hands are too full to receive them. If our hands are full, they are full of the things to which we are addicted. And not only our hands, but also our hearts, minds, and attention are clogged with addiction. Our addictions fill up the spaces within us, spaces where grace might flow….</a:t>
            </a:r>
            <a:br>
              <a:rPr lang="en-US" sz="2800" dirty="0" smtClean="0"/>
            </a:br>
            <a:r>
              <a:rPr lang="en-US" sz="2800" dirty="0"/>
              <a:t> </a:t>
            </a:r>
            <a:r>
              <a:rPr lang="en-US" sz="2800" dirty="0" smtClean="0"/>
              <a:t>    </a:t>
            </a:r>
            <a:br>
              <a:rPr lang="en-US" sz="2800" dirty="0" smtClean="0"/>
            </a:br>
            <a:r>
              <a:rPr lang="en-US" sz="2800" dirty="0" smtClean="0"/>
              <a:t>The spiritual significance of addiction is not just that we lose freedom through attachment to things…[but] that we try to fulfill our longing for God through objects of attachment.</a:t>
            </a:r>
            <a:endParaRPr lang="en-US" sz="2800" dirty="0"/>
          </a:p>
        </p:txBody>
      </p:sp>
      <p:sp>
        <p:nvSpPr>
          <p:cNvPr id="3" name="Subtitle 2"/>
          <p:cNvSpPr>
            <a:spLocks noGrp="1"/>
          </p:cNvSpPr>
          <p:nvPr>
            <p:ph type="subTitle" idx="1"/>
          </p:nvPr>
        </p:nvSpPr>
        <p:spPr>
          <a:xfrm>
            <a:off x="2589212" y="5743575"/>
            <a:ext cx="8915399" cy="731587"/>
          </a:xfrm>
        </p:spPr>
        <p:txBody>
          <a:bodyPr/>
          <a:lstStyle/>
          <a:p>
            <a:r>
              <a:rPr lang="en-US" b="1" i="1" dirty="0" smtClean="0"/>
              <a:t>Gerald May</a:t>
            </a:r>
            <a:endParaRPr lang="en-US" b="1" i="1" dirty="0"/>
          </a:p>
        </p:txBody>
      </p:sp>
    </p:spTree>
    <p:extLst>
      <p:ext uri="{BB962C8B-B14F-4D97-AF65-F5344CB8AC3E}">
        <p14:creationId xmlns:p14="http://schemas.microsoft.com/office/powerpoint/2010/main" val="4934225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33650"/>
            <a:ext cx="8915399" cy="1748431"/>
          </a:xfrm>
        </p:spPr>
        <p:txBody>
          <a:bodyPr>
            <a:normAutofit fontScale="90000"/>
          </a:bodyPr>
          <a:lstStyle/>
          <a:p>
            <a:r>
              <a:rPr lang="en-US" b="1" dirty="0" smtClean="0"/>
              <a:t>NEXT LENTEN TOOLBOX SESSION: Sunday, March 24</a:t>
            </a:r>
            <a:endParaRPr lang="en-US" b="1" dirty="0"/>
          </a:p>
        </p:txBody>
      </p:sp>
      <p:sp>
        <p:nvSpPr>
          <p:cNvPr id="3" name="Subtitle 2"/>
          <p:cNvSpPr>
            <a:spLocks noGrp="1"/>
          </p:cNvSpPr>
          <p:nvPr>
            <p:ph type="subTitle" idx="1"/>
          </p:nvPr>
        </p:nvSpPr>
        <p:spPr/>
        <p:txBody>
          <a:bodyPr>
            <a:normAutofit/>
          </a:bodyPr>
          <a:lstStyle/>
          <a:p>
            <a:r>
              <a:rPr lang="en-US" sz="3200" b="1" dirty="0" smtClean="0">
                <a:solidFill>
                  <a:schemeClr val="accent1"/>
                </a:solidFill>
              </a:rPr>
              <a:t>The Practice of Spiritual Reading: Chewing on the Bread of the Word</a:t>
            </a:r>
            <a:endParaRPr lang="en-US" sz="3200" b="1" dirty="0">
              <a:solidFill>
                <a:schemeClr val="accent1"/>
              </a:solidFill>
            </a:endParaRPr>
          </a:p>
        </p:txBody>
      </p:sp>
    </p:spTree>
    <p:extLst>
      <p:ext uri="{BB962C8B-B14F-4D97-AF65-F5344CB8AC3E}">
        <p14:creationId xmlns:p14="http://schemas.microsoft.com/office/powerpoint/2010/main" val="35602349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b="1" dirty="0"/>
          </a:p>
        </p:txBody>
      </p:sp>
      <p:sp>
        <p:nvSpPr>
          <p:cNvPr id="3" name="Text Placeholder 2"/>
          <p:cNvSpPr>
            <a:spLocks noGrp="1"/>
          </p:cNvSpPr>
          <p:nvPr>
            <p:ph type="body" idx="1"/>
          </p:nvPr>
        </p:nvSpPr>
        <p:spPr/>
        <p:txBody>
          <a:bodyPr>
            <a:normAutofit/>
          </a:bodyPr>
          <a:lstStyle/>
          <a:p>
            <a:r>
              <a:rPr lang="en-US" sz="2400" b="1" dirty="0" smtClean="0"/>
              <a:t>Living (&amp; Dying) in a “Fast Food Nation”</a:t>
            </a:r>
            <a:endParaRPr lang="en-US" sz="2400" b="1" dirty="0"/>
          </a:p>
        </p:txBody>
      </p:sp>
    </p:spTree>
    <p:extLst>
      <p:ext uri="{BB962C8B-B14F-4D97-AF65-F5344CB8AC3E}">
        <p14:creationId xmlns:p14="http://schemas.microsoft.com/office/powerpoint/2010/main" val="88291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 Biblical Perspective on Food</a:t>
            </a:r>
            <a:endParaRPr lang="en-US" b="1" dirty="0"/>
          </a:p>
        </p:txBody>
      </p:sp>
    </p:spTree>
    <p:extLst>
      <p:ext uri="{BB962C8B-B14F-4D97-AF65-F5344CB8AC3E}">
        <p14:creationId xmlns:p14="http://schemas.microsoft.com/office/powerpoint/2010/main" val="1484716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Food is a GIFT from God: The Model of “Manna” in the Desert [Exodus 16]</a:t>
            </a:r>
            <a:endParaRPr lang="en-US" dirty="0"/>
          </a:p>
        </p:txBody>
      </p:sp>
      <p:sp>
        <p:nvSpPr>
          <p:cNvPr id="3" name="Content Placeholder 2"/>
          <p:cNvSpPr>
            <a:spLocks noGrp="1"/>
          </p:cNvSpPr>
          <p:nvPr>
            <p:ph idx="1"/>
          </p:nvPr>
        </p:nvSpPr>
        <p:spPr/>
        <p:txBody>
          <a:bodyPr>
            <a:normAutofit/>
          </a:bodyPr>
          <a:lstStyle/>
          <a:p>
            <a:r>
              <a:rPr lang="en-US" sz="2400" dirty="0" smtClean="0"/>
              <a:t>Given for ENJOYMENT</a:t>
            </a:r>
          </a:p>
          <a:p>
            <a:pPr marL="0" indent="0">
              <a:buNone/>
            </a:pPr>
            <a:endParaRPr lang="en-US" sz="2400" dirty="0" smtClean="0"/>
          </a:p>
          <a:p>
            <a:r>
              <a:rPr lang="en-US" sz="2400" dirty="0" smtClean="0"/>
              <a:t>Given for SUSTENANCE</a:t>
            </a:r>
          </a:p>
          <a:p>
            <a:pPr marL="0" indent="0">
              <a:buNone/>
            </a:pPr>
            <a:endParaRPr lang="en-US" sz="2400" dirty="0" smtClean="0"/>
          </a:p>
          <a:p>
            <a:r>
              <a:rPr lang="en-US" sz="2400" dirty="0" smtClean="0"/>
              <a:t>Given for FELLOWSHIP</a:t>
            </a:r>
          </a:p>
          <a:p>
            <a:pPr marL="0" indent="0">
              <a:buNone/>
            </a:pPr>
            <a:endParaRPr lang="en-US" sz="2400" dirty="0" smtClean="0"/>
          </a:p>
          <a:p>
            <a:r>
              <a:rPr lang="en-US" sz="2400" dirty="0" smtClean="0"/>
              <a:t>Given for WORSHIP</a:t>
            </a:r>
            <a:endParaRPr lang="en-US" sz="2400" dirty="0"/>
          </a:p>
        </p:txBody>
      </p:sp>
    </p:spTree>
    <p:extLst>
      <p:ext uri="{BB962C8B-B14F-4D97-AF65-F5344CB8AC3E}">
        <p14:creationId xmlns:p14="http://schemas.microsoft.com/office/powerpoint/2010/main" val="34212818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Food and Discipleship</a:t>
            </a:r>
            <a:endParaRPr lang="en-US" b="1" dirty="0"/>
          </a:p>
        </p:txBody>
      </p:sp>
    </p:spTree>
    <p:extLst>
      <p:ext uri="{BB962C8B-B14F-4D97-AF65-F5344CB8AC3E}">
        <p14:creationId xmlns:p14="http://schemas.microsoft.com/office/powerpoint/2010/main" val="30338364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Discipleship Closely Connected with Sharing Food with the Hungry</a:t>
            </a:r>
            <a:endParaRPr lang="en-US" dirty="0"/>
          </a:p>
        </p:txBody>
      </p:sp>
      <p:sp>
        <p:nvSpPr>
          <p:cNvPr id="3" name="Content Placeholder 2"/>
          <p:cNvSpPr>
            <a:spLocks noGrp="1"/>
          </p:cNvSpPr>
          <p:nvPr>
            <p:ph idx="1"/>
          </p:nvPr>
        </p:nvSpPr>
        <p:spPr/>
        <p:txBody>
          <a:bodyPr>
            <a:normAutofit/>
          </a:bodyPr>
          <a:lstStyle/>
          <a:p>
            <a:r>
              <a:rPr lang="en-US" sz="2400" dirty="0" smtClean="0"/>
              <a:t>Miracle of the Loaves-Gospel accounts</a:t>
            </a:r>
          </a:p>
          <a:p>
            <a:pPr marL="0" indent="0">
              <a:buNone/>
            </a:pPr>
            <a:endParaRPr lang="en-US" sz="2400" dirty="0" smtClean="0"/>
          </a:p>
          <a:p>
            <a:r>
              <a:rPr lang="en-US" sz="2400" dirty="0" smtClean="0"/>
              <a:t>Mary’s “Magnificat”</a:t>
            </a:r>
          </a:p>
          <a:p>
            <a:pPr marL="0" indent="0">
              <a:buNone/>
            </a:pPr>
            <a:endParaRPr lang="en-US" sz="2400" dirty="0" smtClean="0"/>
          </a:p>
          <a:p>
            <a:r>
              <a:rPr lang="en-US" sz="2400" dirty="0" smtClean="0"/>
              <a:t>Evangelist Luke &amp; his “Gospel of Bread”</a:t>
            </a:r>
          </a:p>
          <a:p>
            <a:pPr marL="0" indent="0">
              <a:buNone/>
            </a:pPr>
            <a:endParaRPr lang="en-US" sz="2400" dirty="0" smtClean="0"/>
          </a:p>
          <a:p>
            <a:r>
              <a:rPr lang="en-US" sz="2400" dirty="0" smtClean="0"/>
              <a:t>Centrality of “Eucharist” &amp; the early Christian practice of</a:t>
            </a:r>
            <a:endParaRPr lang="en-US" sz="2400" dirty="0"/>
          </a:p>
        </p:txBody>
      </p:sp>
    </p:spTree>
    <p:extLst>
      <p:ext uri="{BB962C8B-B14F-4D97-AF65-F5344CB8AC3E}">
        <p14:creationId xmlns:p14="http://schemas.microsoft.com/office/powerpoint/2010/main" val="73783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Biblical Fasting Is NOT</a:t>
            </a:r>
            <a:endParaRPr lang="en-US" b="1" dirty="0"/>
          </a:p>
        </p:txBody>
      </p:sp>
    </p:spTree>
    <p:extLst>
      <p:ext uri="{BB962C8B-B14F-4D97-AF65-F5344CB8AC3E}">
        <p14:creationId xmlns:p14="http://schemas.microsoft.com/office/powerpoint/2010/main" val="38574418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Biblical Fasting is NOT…</a:t>
            </a:r>
            <a:endParaRPr lang="en-US" dirty="0"/>
          </a:p>
        </p:txBody>
      </p:sp>
      <p:sp>
        <p:nvSpPr>
          <p:cNvPr id="3" name="Content Placeholder 2"/>
          <p:cNvSpPr>
            <a:spLocks noGrp="1"/>
          </p:cNvSpPr>
          <p:nvPr>
            <p:ph idx="1"/>
          </p:nvPr>
        </p:nvSpPr>
        <p:spPr/>
        <p:txBody>
          <a:bodyPr>
            <a:normAutofit/>
          </a:bodyPr>
          <a:lstStyle/>
          <a:p>
            <a:r>
              <a:rPr lang="en-US" sz="2400" dirty="0" smtClean="0"/>
              <a:t>Physical/Psychological Discipline</a:t>
            </a:r>
          </a:p>
          <a:p>
            <a:pPr marL="0" indent="0">
              <a:buNone/>
            </a:pPr>
            <a:endParaRPr lang="en-US" sz="2400" dirty="0" smtClean="0"/>
          </a:p>
          <a:p>
            <a:r>
              <a:rPr lang="en-US" sz="2400" dirty="0" smtClean="0"/>
              <a:t>Manipulative Tool</a:t>
            </a:r>
          </a:p>
          <a:p>
            <a:pPr marL="0" indent="0">
              <a:buNone/>
            </a:pPr>
            <a:endParaRPr lang="en-US" sz="2400" dirty="0" smtClean="0"/>
          </a:p>
          <a:p>
            <a:r>
              <a:rPr lang="en-US" sz="2400" dirty="0" smtClean="0"/>
              <a:t>Hypocritical Religious Exercise</a:t>
            </a:r>
          </a:p>
          <a:p>
            <a:endParaRPr lang="en-US" sz="2400" dirty="0"/>
          </a:p>
        </p:txBody>
      </p:sp>
    </p:spTree>
    <p:extLst>
      <p:ext uri="{BB962C8B-B14F-4D97-AF65-F5344CB8AC3E}">
        <p14:creationId xmlns:p14="http://schemas.microsoft.com/office/powerpoint/2010/main" val="27953111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Biblical Fasting IS…</a:t>
            </a:r>
            <a:endParaRPr lang="en-US" b="1" dirty="0"/>
          </a:p>
        </p:txBody>
      </p:sp>
    </p:spTree>
    <p:extLst>
      <p:ext uri="{BB962C8B-B14F-4D97-AF65-F5344CB8AC3E}">
        <p14:creationId xmlns:p14="http://schemas.microsoft.com/office/powerpoint/2010/main" val="1433401277"/>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101</TotalTime>
  <Words>400</Words>
  <Application>Microsoft Office PowerPoint</Application>
  <PresentationFormat>Widescreen</PresentationFormat>
  <Paragraphs>67</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Century Gothic</vt:lpstr>
      <vt:lpstr>Wingdings 3</vt:lpstr>
      <vt:lpstr>Wisp</vt:lpstr>
      <vt:lpstr>Equipping Our Spiritual Toolbox: Three Pillars of Spiritual Practice</vt:lpstr>
      <vt:lpstr>Introduction</vt:lpstr>
      <vt:lpstr>A Biblical Perspective on Food</vt:lpstr>
      <vt:lpstr>Food is a GIFT from God: The Model of “Manna” in the Desert [Exodus 16]</vt:lpstr>
      <vt:lpstr>Food and Discipleship</vt:lpstr>
      <vt:lpstr>Discipleship Closely Connected with Sharing Food with the Hungry</vt:lpstr>
      <vt:lpstr>What Biblical Fasting Is NOT</vt:lpstr>
      <vt:lpstr>Biblical Fasting is NOT…</vt:lpstr>
      <vt:lpstr>What Biblical Fasting IS…</vt:lpstr>
      <vt:lpstr>Biblical Fasting IS…</vt:lpstr>
      <vt:lpstr>Some quotations to ponder…</vt:lpstr>
      <vt:lpstr>Why Fast?</vt:lpstr>
      <vt:lpstr>Fasting is VITAL to Prayer</vt:lpstr>
      <vt:lpstr>Seven Biblical Occasions for Fasting</vt:lpstr>
      <vt:lpstr>Seven Biblical Occasions for Fasting</vt:lpstr>
      <vt:lpstr>St. John Chrysostom on Fasting</vt:lpstr>
      <vt:lpstr>A Parting Encouragement…</vt:lpstr>
      <vt:lpstr>St. Augustine once said that God is always trying to give good things to us, but our hands are too full to receive them. If our hands are full, they are full of the things to which we are addicted. And not only our hands, but also our hearts, minds, and attention are clogged with addiction. Our addictions fill up the spaces within us, spaces where grace might flow….       The spiritual significance of addiction is not just that we lose freedom through attachment to things…[but] that we try to fulfill our longing for God through objects of attachment.</vt:lpstr>
      <vt:lpstr>NEXT LENTEN TOOLBOX SESSION: Sunday, March 24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Equipping Our Spiritual Toolbox: Three Pillars of Spiritual Practice</dc:title>
  <dc:creator>Office</dc:creator>
  <cp:lastModifiedBy>Office</cp:lastModifiedBy>
  <cp:revision>11</cp:revision>
  <cp:lastPrinted>2019-03-06T17:23:23Z</cp:lastPrinted>
  <dcterms:created xsi:type="dcterms:W3CDTF">2019-03-06T16:34:35Z</dcterms:created>
  <dcterms:modified xsi:type="dcterms:W3CDTF">2019-03-11T18:44:15Z</dcterms:modified>
</cp:coreProperties>
</file>